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3"/>
  </p:notesMasterIdLst>
  <p:sldIdLst>
    <p:sldId id="258" r:id="rId2"/>
    <p:sldId id="259" r:id="rId3"/>
    <p:sldId id="26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s-P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8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0A451-1FD0-443F-841B-94AB09E46D8A}" type="datetimeFigureOut">
              <a:rPr lang="es-PY" smtClean="0"/>
              <a:t>9/8/2021</a:t>
            </a:fld>
            <a:endParaRPr lang="es-P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D33ED-E66D-43DD-B085-34495E29A113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68580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D33ED-E66D-43DD-B085-34495E29A113}" type="slidenum">
              <a:rPr lang="es-PY" smtClean="0"/>
              <a:t>3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8727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2A147-7793-4FBC-A43A-780514BC233F}" type="slidenum">
              <a:rPr lang="es-PY" smtClean="0"/>
              <a:pPr/>
              <a:t>11</a:t>
            </a:fld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417288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3902077"/>
            <a:ext cx="3400425" cy="2949575"/>
            <a:chOff x="0" y="2458"/>
            <a:chExt cx="2142" cy="1858"/>
          </a:xfrm>
        </p:grpSpPr>
        <p:sp>
          <p:nvSpPr>
            <p:cNvPr id="163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63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63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63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 sz="1800"/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EE44410D-6DBA-4D8F-9147-7E779F9A7EAD}" type="datetime1">
              <a:rPr lang="es-PY" smtClean="0"/>
              <a:t>9/8/2021</a:t>
            </a:fld>
            <a:endParaRPr lang="es-PY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873991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876AEC-AAF1-41FA-B4CB-19D2E8B14EBE}" type="datetime1">
              <a:rPr lang="es-PY" smtClean="0"/>
              <a:t>9/8/2021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30370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90FDB0-A25A-4717-9FDC-B4020DD338EF}" type="datetime1">
              <a:rPr lang="es-PY" smtClean="0"/>
              <a:t>9/8/2021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53921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F08312-896A-41D9-887F-90B523839C4D}" type="datetime1">
              <a:rPr lang="es-PY" smtClean="0"/>
              <a:t>9/8/2021</a:t>
            </a:fld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04643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2798AA-1CE7-4B28-8570-7B57EA28CC6E}" type="datetime1">
              <a:rPr lang="es-PY" smtClean="0"/>
              <a:t>9/8/2021</a:t>
            </a:fld>
            <a:endParaRPr lang="es-P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00161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94DE40-46FE-41A6-9E22-31AAE44348D3}" type="datetime1">
              <a:rPr lang="es-PY" smtClean="0"/>
              <a:t>9/8/2021</a:t>
            </a:fld>
            <a:endParaRPr lang="es-P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85289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F5B47A-7404-482C-8126-AFC1563F55C1}" type="datetime1">
              <a:rPr lang="es-PY" smtClean="0"/>
              <a:t>9/8/2021</a:t>
            </a:fld>
            <a:endParaRPr lang="es-P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383701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B7AF63-9A2F-4859-8414-64E0404F017D}" type="datetime1">
              <a:rPr lang="es-PY" smtClean="0"/>
              <a:t>9/8/2021</a:t>
            </a:fld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2405345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FBD3FA-3317-4154-9839-BE81165A3DFC}" type="datetime1">
              <a:rPr lang="es-PY" smtClean="0"/>
              <a:t>9/8/2021</a:t>
            </a:fld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246561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1240F6-E61A-422E-AC55-A19947523174}" type="datetime1">
              <a:rPr lang="es-PY" smtClean="0"/>
              <a:t>9/8/2021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7545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2C86A5-EE01-412C-934F-65A2E96F7AE7}" type="datetime1">
              <a:rPr lang="es-PY" smtClean="0"/>
              <a:t>9/8/2021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172780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" y="3902077"/>
            <a:ext cx="3400425" cy="2949575"/>
            <a:chOff x="0" y="2458"/>
            <a:chExt cx="2142" cy="185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 sz="1800"/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 sz="1800"/>
            </a:p>
          </p:txBody>
        </p:sp>
      </p:grpSp>
      <p:sp>
        <p:nvSpPr>
          <p:cNvPr id="15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38050E44-B043-4231-8C94-D82404571B80}" type="datetime1">
              <a:rPr lang="es-PY" smtClean="0"/>
              <a:t>9/8/2021</a:t>
            </a:fld>
            <a:endParaRPr lang="es-PY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2A533741-8605-4BC0-AC05-BEDA567DC405}" type="slidenum">
              <a:rPr lang="es-PY" smtClean="0"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38853786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eX4pRQWZkWc/UPCG5JuNzFI/AAAAAAAABNY/UfMqwJsttsU/s1600/Gunther+Von+Hagen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01" y="1027859"/>
            <a:ext cx="8180644" cy="544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507923" y="116634"/>
            <a:ext cx="8229600" cy="1139825"/>
          </a:xfrm>
        </p:spPr>
        <p:txBody>
          <a:bodyPr/>
          <a:lstStyle/>
          <a:p>
            <a:r>
              <a:rPr lang="es-ES" sz="4000" b="1" dirty="0">
                <a:solidFill>
                  <a:srgbClr val="FFFF00"/>
                </a:solidFill>
                <a:latin typeface="Wide Latin" pitchFamily="18" charset="0"/>
              </a:rPr>
              <a:t>A N A T O M Í A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D3218-8399-4D42-9226-3C9AB4AC9ED1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734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289774" y="1312095"/>
            <a:ext cx="8564451" cy="3066722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96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HUESOS DEL ABDOMEN</a:t>
            </a:r>
            <a:endParaRPr lang="es-ES" sz="96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743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1813" t="10625" r="63463" b="19122"/>
          <a:stretch/>
        </p:blipFill>
        <p:spPr>
          <a:xfrm>
            <a:off x="4779120" y="265654"/>
            <a:ext cx="3907679" cy="5935467"/>
          </a:xfrm>
          <a:prstGeom prst="rect">
            <a:avLst/>
          </a:prstGeom>
        </p:spPr>
      </p:pic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Y" smtClean="0"/>
              <a:t>C F C</a:t>
            </a:r>
            <a:endParaRPr lang="es-PY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3741-8605-4BC0-AC05-BEDA567DC405}" type="slidenum">
              <a:rPr lang="es-PY" smtClean="0"/>
              <a:t>3</a:t>
            </a:fld>
            <a:endParaRPr lang="es-PY"/>
          </a:p>
        </p:txBody>
      </p:sp>
      <p:sp>
        <p:nvSpPr>
          <p:cNvPr id="7" name="3 Rectángulo"/>
          <p:cNvSpPr/>
          <p:nvPr/>
        </p:nvSpPr>
        <p:spPr>
          <a:xfrm>
            <a:off x="429338" y="171217"/>
            <a:ext cx="3704780" cy="107721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rPr>
              <a:t>ESQUELETO DEL ABDOMEN:</a:t>
            </a:r>
            <a:endParaRPr lang="es-ES" sz="32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8" name="4 Rectángulo"/>
          <p:cNvSpPr/>
          <p:nvPr/>
        </p:nvSpPr>
        <p:spPr>
          <a:xfrm>
            <a:off x="304853" y="1671055"/>
            <a:ext cx="1907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kern="0" dirty="0" smtClean="0">
                <a:solidFill>
                  <a:srgbClr val="00FFFF"/>
                </a:solidFill>
                <a:latin typeface="Comic Sans MS" pitchFamily="66" charset="0"/>
              </a:rPr>
              <a:t>Comprende:</a:t>
            </a:r>
            <a:endParaRPr lang="es-ES" sz="2400" dirty="0"/>
          </a:p>
        </p:txBody>
      </p:sp>
      <p:sp>
        <p:nvSpPr>
          <p:cNvPr id="9" name="9 Rectángulo"/>
          <p:cNvSpPr/>
          <p:nvPr/>
        </p:nvSpPr>
        <p:spPr>
          <a:xfrm>
            <a:off x="304853" y="2555340"/>
            <a:ext cx="414910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5 vértebras lumbares y sus discos intervertebrales</a:t>
            </a:r>
          </a:p>
          <a:p>
            <a:endParaRPr lang="es-ES" sz="2000" b="1" dirty="0" smtClean="0">
              <a:latin typeface="Comic Sans MS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Parte superior de los huesos coxales (fosas ilíacas)</a:t>
            </a:r>
          </a:p>
          <a:p>
            <a:endParaRPr lang="es-ES" sz="2000" b="1" dirty="0" smtClean="0">
              <a:latin typeface="Comic Sans MS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2 últimas costillas y reborde costal</a:t>
            </a:r>
          </a:p>
          <a:p>
            <a:endParaRPr lang="es-ES" sz="2000" b="1" dirty="0" smtClean="0">
              <a:latin typeface="Comic Sans MS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Apófisis xifoides del esternón</a:t>
            </a:r>
          </a:p>
        </p:txBody>
      </p:sp>
    </p:spTree>
    <p:extLst>
      <p:ext uri="{BB962C8B-B14F-4D97-AF65-F5344CB8AC3E}">
        <p14:creationId xmlns:p14="http://schemas.microsoft.com/office/powerpoint/2010/main" val="6964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EEE1-369C-4527-90D4-BE55D12251D5}" type="slidenum">
              <a:rPr lang="es-ES" smtClean="0"/>
              <a:t>4</a:t>
            </a:fld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616594" y="236924"/>
            <a:ext cx="5363969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s-ES" sz="36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erlin Sans FB" pitchFamily="34" charset="0"/>
              </a:rPr>
              <a:t>VÉRTEBRAS LUMBARES</a:t>
            </a:r>
            <a:endParaRPr lang="es-ES" sz="36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erlin Sans FB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130225" y="1066381"/>
            <a:ext cx="6336704" cy="646331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 smtClean="0">
                <a:latin typeface="Comic Sans MS" pitchFamily="66" charset="0"/>
              </a:rPr>
              <a:t>Son </a:t>
            </a:r>
            <a:r>
              <a:rPr lang="es-ES" b="1" kern="0" dirty="0">
                <a:latin typeface="Comic Sans MS" pitchFamily="66" charset="0"/>
              </a:rPr>
              <a:t>5</a:t>
            </a:r>
            <a:r>
              <a:rPr lang="es-ES" b="1" kern="0" dirty="0" smtClean="0">
                <a:latin typeface="Comic Sans MS" pitchFamily="66" charset="0"/>
              </a:rPr>
              <a:t> </a:t>
            </a:r>
            <a:r>
              <a:rPr lang="es-ES" b="1" kern="0" dirty="0" smtClean="0">
                <a:solidFill>
                  <a:srgbClr val="00FFFF"/>
                </a:solidFill>
                <a:latin typeface="Comic Sans MS" pitchFamily="66" charset="0"/>
              </a:rPr>
              <a:t>huesos irregulares </a:t>
            </a:r>
            <a:r>
              <a:rPr lang="es-ES" b="1" kern="0" dirty="0" smtClean="0">
                <a:latin typeface="Comic Sans MS" pitchFamily="66" charset="0"/>
              </a:rPr>
              <a:t>que se articulan con las vértebras supra e infrayacentes.</a:t>
            </a:r>
            <a:endParaRPr lang="es-ES" b="1" kern="0" dirty="0"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40566" t="28511" r="34670" b="21960"/>
          <a:stretch>
            <a:fillRect/>
          </a:stretch>
        </p:blipFill>
        <p:spPr bwMode="auto">
          <a:xfrm>
            <a:off x="683568" y="1844824"/>
            <a:ext cx="3168352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283988"/>
            <a:ext cx="4023767" cy="343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1312664" y="234888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VL1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184454" y="3212976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VL2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193920" y="4003234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VL3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322130" y="4924444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VL4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1616593" y="5733256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VL5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16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EEE1-369C-4527-90D4-BE55D12251D5}" type="slidenum">
              <a:rPr lang="es-ES" smtClean="0"/>
              <a:t>5</a:t>
            </a:fld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187624" y="1697507"/>
            <a:ext cx="6192688" cy="2246769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FF00"/>
                </a:solidFill>
                <a:latin typeface="Comic Sans MS" pitchFamily="66" charset="0"/>
              </a:rPr>
              <a:t>Vértebras lumbares tipo</a:t>
            </a:r>
          </a:p>
          <a:p>
            <a:pPr algn="ctr"/>
            <a:r>
              <a:rPr lang="es-ES" sz="2800" b="1" dirty="0" smtClean="0">
                <a:solidFill>
                  <a:srgbClr val="00FFFF"/>
                </a:solidFill>
                <a:latin typeface="Comic Sans MS" pitchFamily="66" charset="0"/>
              </a:rPr>
              <a:t>2, 3 y 4</a:t>
            </a:r>
          </a:p>
          <a:p>
            <a:pPr algn="ctr"/>
            <a:endParaRPr lang="es-ES" sz="2800" b="1" dirty="0" smtClean="0">
              <a:latin typeface="Comic Sans MS" pitchFamily="66" charset="0"/>
            </a:endParaRPr>
          </a:p>
          <a:p>
            <a:pPr algn="ctr"/>
            <a:r>
              <a:rPr lang="es-ES" sz="2800" b="1" dirty="0" smtClean="0">
                <a:solidFill>
                  <a:srgbClr val="FFFF00"/>
                </a:solidFill>
                <a:latin typeface="Comic Sans MS" pitchFamily="66" charset="0"/>
              </a:rPr>
              <a:t>Vértebras lumbares especiales</a:t>
            </a:r>
          </a:p>
          <a:p>
            <a:pPr algn="ctr"/>
            <a:r>
              <a:rPr lang="es-ES" sz="2800" b="1" dirty="0" smtClean="0">
                <a:solidFill>
                  <a:srgbClr val="00FFFF"/>
                </a:solidFill>
                <a:latin typeface="Comic Sans MS" pitchFamily="66" charset="0"/>
              </a:rPr>
              <a:t>1 y </a:t>
            </a:r>
            <a:r>
              <a:rPr lang="es-ES" sz="2800" b="1" dirty="0">
                <a:solidFill>
                  <a:srgbClr val="00FFFF"/>
                </a:solidFill>
                <a:latin typeface="Comic Sans MS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5155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0034" y="1484979"/>
            <a:ext cx="4507947" cy="385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EEEE1-369C-4527-90D4-BE55D12251D5}" type="slidenum">
              <a:rPr lang="es-ES" smtClean="0"/>
              <a:t>6</a:t>
            </a:fld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87934" y="290004"/>
            <a:ext cx="4084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sz="2000" b="1" kern="0" dirty="0" smtClean="0">
                <a:solidFill>
                  <a:srgbClr val="00FFFF"/>
                </a:solidFill>
                <a:latin typeface="Comic Sans MS" pitchFamily="66" charset="0"/>
              </a:rPr>
              <a:t>CARACTERES PARTICULARES:</a:t>
            </a:r>
            <a:endParaRPr lang="es-ES" sz="2000" b="1" kern="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12382" y="1651714"/>
            <a:ext cx="101502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Cuerpo</a:t>
            </a:r>
            <a:endParaRPr lang="es-ES" sz="2000" dirty="0"/>
          </a:p>
        </p:txBody>
      </p:sp>
      <p:sp>
        <p:nvSpPr>
          <p:cNvPr id="9" name="8 Rectángulo"/>
          <p:cNvSpPr/>
          <p:nvPr/>
        </p:nvSpPr>
        <p:spPr>
          <a:xfrm>
            <a:off x="174124" y="2136858"/>
            <a:ext cx="2273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Voluminoso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Alargado transversalmente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94350" y="4501425"/>
            <a:ext cx="2178802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Agujero vertebral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7326185" y="2436383"/>
            <a:ext cx="117371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Pedículos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6869169" y="2899163"/>
            <a:ext cx="22650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Cortos y horizontales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Escotadura más marcada en su </a:t>
            </a:r>
            <a:r>
              <a:rPr lang="es-ES" sz="1600" b="1" dirty="0" smtClean="0">
                <a:solidFill>
                  <a:srgbClr val="FFFF00"/>
                </a:solidFill>
                <a:latin typeface="Comic Sans MS" pitchFamily="66" charset="0"/>
              </a:rPr>
              <a:t>borde inferior</a:t>
            </a:r>
            <a:endParaRPr lang="es-ES" sz="1600" dirty="0">
              <a:solidFill>
                <a:srgbClr val="FFFF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6759771" y="4994138"/>
            <a:ext cx="1043876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Láminas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6538799" y="5397316"/>
            <a:ext cx="2605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Cuadriláteras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Más altas que anchas</a:t>
            </a:r>
          </a:p>
        </p:txBody>
      </p:sp>
      <p:cxnSp>
        <p:nvCxnSpPr>
          <p:cNvPr id="16" name="15 Conector recto de flecha"/>
          <p:cNvCxnSpPr>
            <a:stCxn id="8" idx="3"/>
          </p:cNvCxnSpPr>
          <p:nvPr/>
        </p:nvCxnSpPr>
        <p:spPr>
          <a:xfrm>
            <a:off x="1727403" y="1851769"/>
            <a:ext cx="2628573" cy="42629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2447664" y="3314661"/>
            <a:ext cx="2196344" cy="1150951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stCxn id="12" idx="1"/>
          </p:cNvCxnSpPr>
          <p:nvPr/>
        </p:nvCxnSpPr>
        <p:spPr>
          <a:xfrm flipH="1">
            <a:off x="5328227" y="2621049"/>
            <a:ext cx="1997958" cy="64233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H="1" flipV="1">
            <a:off x="4932040" y="3940751"/>
            <a:ext cx="1827731" cy="121034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26 Rectángulo"/>
          <p:cNvSpPr/>
          <p:nvPr/>
        </p:nvSpPr>
        <p:spPr>
          <a:xfrm>
            <a:off x="4644008" y="290004"/>
            <a:ext cx="11769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VL2 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4</a:t>
            </a:r>
            <a:endParaRPr lang="es-ES" sz="20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82680" y="5151095"/>
            <a:ext cx="43613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solidFill>
                  <a:srgbClr val="FFFF00"/>
                </a:solidFill>
                <a:latin typeface="Comic Sans MS" pitchFamily="66" charset="0"/>
              </a:rPr>
              <a:t>Triangular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 smtClean="0">
                <a:latin typeface="Comic Sans MS" pitchFamily="66" charset="0"/>
              </a:rPr>
              <a:t>Relativamente </a:t>
            </a:r>
            <a:r>
              <a:rPr lang="es-ES" sz="1600" b="1" dirty="0">
                <a:latin typeface="Comic Sans MS" pitchFamily="66" charset="0"/>
              </a:rPr>
              <a:t>pequeño (</a:t>
            </a:r>
            <a:r>
              <a:rPr lang="es-ES" sz="1600" b="1" dirty="0" smtClean="0">
                <a:latin typeface="Comic Sans MS" pitchFamily="66" charset="0"/>
              </a:rPr>
              <a:t>a </a:t>
            </a:r>
            <a:r>
              <a:rPr lang="es-ES" sz="1600" b="1" dirty="0">
                <a:latin typeface="Comic Sans MS" pitchFamily="66" charset="0"/>
              </a:rPr>
              <a:t>partir de la VL2 sólo contiene las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raíces medulares inferiores</a:t>
            </a:r>
            <a:r>
              <a:rPr lang="es-ES" sz="1600" b="1" dirty="0">
                <a:latin typeface="Comic Sans MS" pitchFamily="66" charset="0"/>
              </a:rPr>
              <a:t> y sus </a:t>
            </a:r>
            <a:r>
              <a:rPr lang="es-ES" sz="1600" b="1" dirty="0" smtClean="0">
                <a:latin typeface="Comic Sans MS" pitchFamily="66" charset="0"/>
              </a:rPr>
              <a:t>envolturas)</a:t>
            </a:r>
            <a:endParaRPr lang="es-PY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20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7</a:t>
            </a:fld>
            <a:endParaRPr lang="es-E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0566" t="28511" r="34670" b="51793"/>
          <a:stretch>
            <a:fillRect/>
          </a:stretch>
        </p:blipFill>
        <p:spPr bwMode="auto">
          <a:xfrm>
            <a:off x="437110" y="3909004"/>
            <a:ext cx="398373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159" y="404664"/>
            <a:ext cx="379191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4788024" y="4142197"/>
            <a:ext cx="2079415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Apófisis espinosa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4587521" y="4581128"/>
            <a:ext cx="34563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Cuadrilátera </a:t>
            </a:r>
            <a:r>
              <a:rPr lang="es-ES" b="1" dirty="0">
                <a:latin typeface="Comic Sans MS" pitchFamily="66" charset="0"/>
              </a:rPr>
              <a:t>y </a:t>
            </a:r>
            <a:r>
              <a:rPr lang="es-ES" b="1" dirty="0" smtClean="0">
                <a:latin typeface="Comic Sans MS" pitchFamily="66" charset="0"/>
              </a:rPr>
              <a:t>robusta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Se </a:t>
            </a:r>
            <a:r>
              <a:rPr lang="es-ES" b="1" dirty="0">
                <a:latin typeface="Comic Sans MS" pitchFamily="66" charset="0"/>
              </a:rPr>
              <a:t>dirige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horizontalmente hacia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atrás</a:t>
            </a:r>
            <a:endParaRPr lang="es-ES" b="1" dirty="0" smtClean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Termina en un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tubérculo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0" name="9 Conector recto de flecha"/>
          <p:cNvCxnSpPr>
            <a:stCxn id="8" idx="1"/>
          </p:cNvCxnSpPr>
          <p:nvPr/>
        </p:nvCxnSpPr>
        <p:spPr>
          <a:xfrm flipH="1">
            <a:off x="3104310" y="4326863"/>
            <a:ext cx="1683714" cy="73583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8" idx="1"/>
          </p:cNvCxnSpPr>
          <p:nvPr/>
        </p:nvCxnSpPr>
        <p:spPr>
          <a:xfrm flipH="1" flipV="1">
            <a:off x="2578906" y="2848414"/>
            <a:ext cx="2209118" cy="147844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4553576" y="1340768"/>
            <a:ext cx="2340705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Apófisis transversa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4406636" y="2018457"/>
            <a:ext cx="38955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También llamada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apófisis costal o costiforme</a:t>
            </a:r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Se origina del pedículo</a:t>
            </a:r>
            <a:endParaRPr lang="es-ES" b="1" dirty="0">
              <a:latin typeface="Comic Sans MS" pitchFamily="66" charset="0"/>
            </a:endParaRPr>
          </a:p>
        </p:txBody>
      </p:sp>
      <p:cxnSp>
        <p:nvCxnSpPr>
          <p:cNvPr id="16" name="15 Conector recto de flecha"/>
          <p:cNvCxnSpPr>
            <a:stCxn id="14" idx="1"/>
          </p:cNvCxnSpPr>
          <p:nvPr/>
        </p:nvCxnSpPr>
        <p:spPr>
          <a:xfrm flipH="1">
            <a:off x="3688776" y="1525434"/>
            <a:ext cx="864800" cy="65271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66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36621" t="34180" r="31152" b="26757"/>
          <a:stretch>
            <a:fillRect/>
          </a:stretch>
        </p:blipFill>
        <p:spPr bwMode="auto">
          <a:xfrm>
            <a:off x="157388" y="894795"/>
            <a:ext cx="4929222" cy="448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8</a:t>
            </a:fld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4987815" y="882041"/>
            <a:ext cx="397737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Apófisis articulares superiores</a:t>
            </a:r>
            <a:endParaRPr lang="es-ES" sz="2000" dirty="0"/>
          </a:p>
        </p:txBody>
      </p:sp>
      <p:sp>
        <p:nvSpPr>
          <p:cNvPr id="8" name="7 Rectángulo"/>
          <p:cNvSpPr/>
          <p:nvPr/>
        </p:nvSpPr>
        <p:spPr>
          <a:xfrm>
            <a:off x="5086610" y="3479776"/>
            <a:ext cx="3918060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Apófisis articulares inferiores</a:t>
            </a:r>
            <a:endParaRPr lang="es-ES" sz="2000" dirty="0"/>
          </a:p>
        </p:txBody>
      </p:sp>
      <p:sp>
        <p:nvSpPr>
          <p:cNvPr id="9" name="8 Rectángulo"/>
          <p:cNvSpPr/>
          <p:nvPr/>
        </p:nvSpPr>
        <p:spPr>
          <a:xfrm>
            <a:off x="5152047" y="1516333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Cóncavos</a:t>
            </a:r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Miran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atrás y medialmente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156376" y="4106049"/>
            <a:ext cx="3848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Convexos</a:t>
            </a:r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Miran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adelante y lateralmente</a:t>
            </a:r>
            <a:endParaRPr lang="es-ES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>
            <a:off x="3635896" y="1082096"/>
            <a:ext cx="1351919" cy="33068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3777368" y="3292198"/>
            <a:ext cx="1309242" cy="38763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1907704" y="4939030"/>
            <a:ext cx="17604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chemeClr val="bg2"/>
                </a:solidFill>
                <a:latin typeface="Comic Sans MS" pitchFamily="66" charset="0"/>
              </a:rPr>
              <a:t>Vista posterior </a:t>
            </a:r>
            <a:endParaRPr lang="es-ES" sz="1600" dirty="0">
              <a:solidFill>
                <a:schemeClr val="bg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12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9</a:t>
            </a:fld>
            <a:endParaRPr lang="es-E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6621" t="34180" r="31152" b="26757"/>
          <a:stretch>
            <a:fillRect/>
          </a:stretch>
        </p:blipFill>
        <p:spPr bwMode="auto">
          <a:xfrm>
            <a:off x="157388" y="894795"/>
            <a:ext cx="4929222" cy="4481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5580112" y="894795"/>
            <a:ext cx="2496196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Apófisis mamilares</a:t>
            </a:r>
            <a:endParaRPr lang="es-ES" sz="2000" dirty="0"/>
          </a:p>
        </p:txBody>
      </p:sp>
      <p:sp>
        <p:nvSpPr>
          <p:cNvPr id="8" name="7 Rectángulo"/>
          <p:cNvSpPr/>
          <p:nvPr/>
        </p:nvSpPr>
        <p:spPr>
          <a:xfrm>
            <a:off x="5171729" y="1628800"/>
            <a:ext cx="3720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Laterales </a:t>
            </a:r>
            <a:r>
              <a:rPr lang="es-ES" b="1" dirty="0">
                <a:latin typeface="Comic Sans MS" pitchFamily="66" charset="0"/>
              </a:rPr>
              <a:t>a la raíz de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apófisis articular superior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292080" y="3883647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Inconstantes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Detrás </a:t>
            </a:r>
            <a:r>
              <a:rPr lang="es-ES" b="1">
                <a:latin typeface="Comic Sans MS" pitchFamily="66" charset="0"/>
              </a:rPr>
              <a:t>de </a:t>
            </a:r>
            <a:r>
              <a:rPr lang="es-ES" b="1" smtClean="0">
                <a:latin typeface="Comic Sans MS" pitchFamily="66" charset="0"/>
              </a:rPr>
              <a:t>la raíz </a:t>
            </a:r>
            <a:r>
              <a:rPr lang="es-ES" b="1" dirty="0">
                <a:latin typeface="Comic Sans MS" pitchFamily="66" charset="0"/>
              </a:rPr>
              <a:t>de </a:t>
            </a:r>
            <a:r>
              <a:rPr lang="es-ES" b="1" dirty="0" smtClean="0">
                <a:latin typeface="Comic Sans MS" pitchFamily="66" charset="0"/>
              </a:rPr>
              <a:t>la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apófisis transversa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436096" y="3135350"/>
            <a:ext cx="2425664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Apófisis accesoria</a:t>
            </a:r>
            <a:endParaRPr lang="es-ES" sz="2000" dirty="0"/>
          </a:p>
        </p:txBody>
      </p:sp>
      <p:cxnSp>
        <p:nvCxnSpPr>
          <p:cNvPr id="11" name="10 Conector recto de flecha"/>
          <p:cNvCxnSpPr>
            <a:stCxn id="7" idx="1"/>
          </p:cNvCxnSpPr>
          <p:nvPr/>
        </p:nvCxnSpPr>
        <p:spPr>
          <a:xfrm flipH="1">
            <a:off x="3837761" y="1094850"/>
            <a:ext cx="1742351" cy="31792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3837761" y="1951965"/>
            <a:ext cx="1454319" cy="118338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1907704" y="4939030"/>
            <a:ext cx="17604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chemeClr val="bg2"/>
                </a:solidFill>
                <a:latin typeface="Comic Sans MS" pitchFamily="66" charset="0"/>
              </a:rPr>
              <a:t>Vista posterior </a:t>
            </a:r>
            <a:endParaRPr lang="es-ES" sz="16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42332" y="5591930"/>
            <a:ext cx="7733207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 smtClean="0">
                <a:latin typeface="Comic Sans MS" pitchFamily="66" charset="0"/>
              </a:rPr>
              <a:t>Estas dos apófisis son exclusivas de las vértebras lumbares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3428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10</a:t>
            </a:fld>
            <a:endParaRPr lang="es-E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40566" t="28511" r="34670" b="21960"/>
          <a:stretch>
            <a:fillRect/>
          </a:stretch>
        </p:blipFill>
        <p:spPr bwMode="auto">
          <a:xfrm>
            <a:off x="827584" y="908720"/>
            <a:ext cx="3456384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387934" y="290004"/>
            <a:ext cx="4126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sz="2000" b="1" kern="0" dirty="0" smtClean="0">
                <a:solidFill>
                  <a:srgbClr val="00FFFF"/>
                </a:solidFill>
                <a:latin typeface="Comic Sans MS" pitchFamily="66" charset="0"/>
              </a:rPr>
              <a:t>CARACTERES INDIVIDUALES:</a:t>
            </a:r>
            <a:endParaRPr lang="es-ES" sz="2000" b="1" kern="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644008" y="290004"/>
            <a:ext cx="11753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VL1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y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 5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475656" y="1484784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VL1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779585" y="515719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kern="0" dirty="0" smtClean="0">
                <a:solidFill>
                  <a:schemeClr val="bg1"/>
                </a:solidFill>
                <a:latin typeface="Comic Sans MS" pitchFamily="66" charset="0"/>
              </a:rPr>
              <a:t>VL5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481326" y="1943872"/>
            <a:ext cx="4205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Es una vértebra de transición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FF99FF"/>
                </a:solidFill>
                <a:latin typeface="Comic Sans MS" pitchFamily="66" charset="0"/>
              </a:rPr>
              <a:t>Apófisis costales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más </a:t>
            </a:r>
            <a:r>
              <a:rPr lang="es-ES" b="1" dirty="0" smtClean="0">
                <a:solidFill>
                  <a:srgbClr val="FF99FF"/>
                </a:solidFill>
                <a:latin typeface="Comic Sans MS" pitchFamily="66" charset="0"/>
              </a:rPr>
              <a:t>cortas </a:t>
            </a:r>
            <a:r>
              <a:rPr lang="es-ES" b="1" dirty="0">
                <a:latin typeface="Comic Sans MS" pitchFamily="66" charset="0"/>
              </a:rPr>
              <a:t>que las demás </a:t>
            </a:r>
            <a:r>
              <a:rPr lang="es-ES" b="1" dirty="0" smtClean="0">
                <a:latin typeface="Comic Sans MS" pitchFamily="66" charset="0"/>
              </a:rPr>
              <a:t>vértebras lumbares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575719" y="1284729"/>
            <a:ext cx="655949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VL1</a:t>
            </a:r>
            <a:endParaRPr lang="es-ES" sz="2000" dirty="0"/>
          </a:p>
        </p:txBody>
      </p:sp>
      <p:sp>
        <p:nvSpPr>
          <p:cNvPr id="13" name="12 Rectángulo"/>
          <p:cNvSpPr/>
          <p:nvPr/>
        </p:nvSpPr>
        <p:spPr>
          <a:xfrm>
            <a:off x="4575720" y="3356992"/>
            <a:ext cx="655949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VL5</a:t>
            </a:r>
            <a:endParaRPr lang="es-ES" sz="2000" dirty="0"/>
          </a:p>
        </p:txBody>
      </p:sp>
      <p:sp>
        <p:nvSpPr>
          <p:cNvPr id="14" name="13 Rectángulo"/>
          <p:cNvSpPr/>
          <p:nvPr/>
        </p:nvSpPr>
        <p:spPr>
          <a:xfrm>
            <a:off x="4449501" y="4095867"/>
            <a:ext cx="46073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Es una vértebra </a:t>
            </a:r>
            <a:r>
              <a:rPr lang="es-ES" b="1" dirty="0">
                <a:latin typeface="Comic Sans MS" pitchFamily="66" charset="0"/>
              </a:rPr>
              <a:t>de </a:t>
            </a:r>
            <a:r>
              <a:rPr lang="es-ES" b="1" dirty="0" smtClean="0">
                <a:latin typeface="Comic Sans MS" pitchFamily="66" charset="0"/>
              </a:rPr>
              <a:t>transición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Sus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apófisis costales son </a:t>
            </a:r>
            <a:r>
              <a:rPr lang="es-ES" b="1" dirty="0" smtClean="0">
                <a:solidFill>
                  <a:srgbClr val="FF99FF"/>
                </a:solidFill>
                <a:latin typeface="Comic Sans MS" pitchFamily="66" charset="0"/>
              </a:rPr>
              <a:t>cortas</a:t>
            </a:r>
            <a:endParaRPr lang="es-ES" b="1" dirty="0">
              <a:solidFill>
                <a:srgbClr val="FF99FF"/>
              </a:solidFill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66FFFF"/>
                </a:solidFill>
                <a:latin typeface="Comic Sans MS" pitchFamily="66" charset="0"/>
              </a:rPr>
              <a:t>Su cuerpo es cuneiforme</a:t>
            </a:r>
            <a:r>
              <a:rPr lang="es-ES" b="1" dirty="0">
                <a:latin typeface="Comic Sans MS" pitchFamily="66" charset="0"/>
              </a:rPr>
              <a:t>, más alto adelante que atrás. Forma con el sacro un ángulo llamado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promontorio. </a:t>
            </a:r>
            <a:endParaRPr lang="es-PY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741-2EEC-49CB-8D5D-F2BEC1F0C269}" type="slidenum">
              <a:rPr lang="es-PY" smtClean="0"/>
              <a:pPr/>
              <a:t>11</a:t>
            </a:fld>
            <a:endParaRPr lang="es-PY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6992" t="26174" r="29896" b="21794"/>
          <a:stretch>
            <a:fillRect/>
          </a:stretch>
        </p:blipFill>
        <p:spPr bwMode="auto">
          <a:xfrm>
            <a:off x="4000496" y="642918"/>
            <a:ext cx="4714908" cy="5556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5786446" y="171448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VL5</a:t>
            </a:r>
            <a:endParaRPr lang="es-E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470894" y="2214554"/>
            <a:ext cx="64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VS1</a:t>
            </a:r>
            <a:endParaRPr lang="es-ES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1" name="10 Conector recto"/>
          <p:cNvCxnSpPr/>
          <p:nvPr/>
        </p:nvCxnSpPr>
        <p:spPr>
          <a:xfrm rot="16200000" flipH="1">
            <a:off x="5322099" y="1964521"/>
            <a:ext cx="1000132" cy="35719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6000760" y="2643182"/>
            <a:ext cx="1143008" cy="7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 F C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1606270" y="2235301"/>
            <a:ext cx="1632178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Promontorio</a:t>
            </a:r>
            <a:endParaRPr lang="es-ES" sz="2000" dirty="0"/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3347864" y="2435356"/>
            <a:ext cx="2652896" cy="20005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28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CFC - ABDOMEN</Template>
  <TotalTime>10</TotalTime>
  <Words>307</Words>
  <Application>Microsoft Office PowerPoint</Application>
  <PresentationFormat>Apresentação na tela (4:3)</PresentationFormat>
  <Paragraphs>96</Paragraphs>
  <Slides>11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Berlin Sans FB</vt:lpstr>
      <vt:lpstr>Calibri</vt:lpstr>
      <vt:lpstr>Comic Sans MS</vt:lpstr>
      <vt:lpstr>Wide Latin</vt:lpstr>
      <vt:lpstr>Wingdings</vt:lpstr>
      <vt:lpstr>Tema1</vt:lpstr>
      <vt:lpstr>A N A T O M Í 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CFC</dc:title>
  <dc:creator>Christian Raúl Aguilar Paniagua</dc:creator>
  <cp:lastModifiedBy>thieliacernot@outlook.com</cp:lastModifiedBy>
  <cp:revision>6</cp:revision>
  <dcterms:created xsi:type="dcterms:W3CDTF">2014-05-14T22:32:46Z</dcterms:created>
  <dcterms:modified xsi:type="dcterms:W3CDTF">2021-08-10T02:37:39Z</dcterms:modified>
</cp:coreProperties>
</file>